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25"/>
  </p:notesMasterIdLst>
  <p:sldIdLst>
    <p:sldId id="275" r:id="rId5"/>
    <p:sldId id="27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8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0655" autoAdjust="0"/>
  </p:normalViewPr>
  <p:slideViewPr>
    <p:cSldViewPr>
      <p:cViewPr varScale="1">
        <p:scale>
          <a:sx n="99" d="100"/>
          <a:sy n="99" d="100"/>
        </p:scale>
        <p:origin x="-13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1FAD1-98CA-41F8-AD27-09675B0CF5C8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06AFE-38E2-425D-BD09-A7F17E154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0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23781-9645-4153-B953-4DACC68C58F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40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23781-9645-4153-B953-4DACC68C58F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406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23781-9645-4153-B953-4DACC68C58F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40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23781-9645-4153-B953-4DACC68C58F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40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23781-9645-4153-B953-4DACC68C58F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40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23781-9645-4153-B953-4DACC68C58F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40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23781-9645-4153-B953-4DACC68C58F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40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23781-9645-4153-B953-4DACC68C58F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40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23781-9645-4153-B953-4DACC68C58F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40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63D66-9F6D-4155-B537-23E515C53A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60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63D66-9F6D-4155-B537-23E515C53A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06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63D66-9F6D-4155-B537-23E515C53A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0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63D66-9F6D-4155-B537-23E515C53A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8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63D66-9F6D-4155-B537-23E515C53A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30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23781-9645-4153-B953-4DACC68C58F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40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F23781-9645-4153-B953-4DACC68C58F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4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800B-5518-4BCD-A32C-601C4F0DEC9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85E6-9649-4E44-BF1F-96CB94D9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0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800B-5518-4BCD-A32C-601C4F0DEC9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85E6-9649-4E44-BF1F-96CB94D9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3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800B-5518-4BCD-A32C-601C4F0DEC9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85E6-9649-4E44-BF1F-96CB94D9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83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03E-8C7E-46E7-809F-EBB86EDF69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401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1E5-ED85-4394-BAFC-B636414F25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090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EB7-CA1E-42E8-B1A4-69D2071D15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92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5DE-C3B3-4280-99CF-F4743BF196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91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FE83-E071-4F74-8BCC-C6015443142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342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F068-7E04-45FF-83E5-696EF64A3A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911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B539-F5B5-4121-8DC3-43F164F50D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516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2814-A6E1-454B-A699-A08FE0CF78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77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800B-5518-4BCD-A32C-601C4F0DEC9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85E6-9649-4E44-BF1F-96CB94D9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54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CB92-F7BB-40E9-9846-58D37A4CA5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22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193-DB84-4E6B-82B4-3BD92B7EAC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782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214F-19C3-4F3B-9F2D-96B5F6F2DF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1834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EEB65-2376-4E8E-B20C-8FE986EAE9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805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3D557-BC54-4E2D-9D99-071E9B7044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9519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B0C5-7F90-484B-BF01-79E42FF77E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6069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95B86-5AB0-444C-9E31-67B245C43C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199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B5D08-7B2E-451D-973C-D12940CA37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0820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4FE35-603C-4AF3-953F-8C68ED297D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161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97431-3795-4624-BC3F-DC99F51EAC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800B-5518-4BCD-A32C-601C4F0DEC9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85E6-9649-4E44-BF1F-96CB94D9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50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FB7B0-BD5C-4747-8B29-69342380B7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8737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3F3C-6434-4F37-8011-BA92609E75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910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DF165-36ED-426A-8B75-66A4BAE059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2930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AAE7D-3EE5-4C14-802D-AA6BB07301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507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B767-48C5-40FC-B156-4AD9E45912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5599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003E-8C7E-46E7-809F-EBB86EDF69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363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1E5-ED85-4394-BAFC-B636414F25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711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29EB7-CA1E-42E8-B1A4-69D2071D15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238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5DE-C3B3-4280-99CF-F4743BF196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799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FE83-E071-4F74-8BCC-C6015443142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5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800B-5518-4BCD-A32C-601C4F0DEC9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85E6-9649-4E44-BF1F-96CB94D9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780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F068-7E04-45FF-83E5-696EF64A3A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754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9B539-F5B5-4121-8DC3-43F164F50D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6932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2814-A6E1-454B-A699-A08FE0CF78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0874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CB92-F7BB-40E9-9846-58D37A4CA5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321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193-DB84-4E6B-82B4-3BD92B7EAC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3903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E214F-19C3-4F3B-9F2D-96B5F6F2DF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70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800B-5518-4BCD-A32C-601C4F0DEC9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85E6-9649-4E44-BF1F-96CB94D9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800B-5518-4BCD-A32C-601C4F0DEC9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85E6-9649-4E44-BF1F-96CB94D9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7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800B-5518-4BCD-A32C-601C4F0DEC9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85E6-9649-4E44-BF1F-96CB94D9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800B-5518-4BCD-A32C-601C4F0DEC9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85E6-9649-4E44-BF1F-96CB94D9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2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C800B-5518-4BCD-A32C-601C4F0DEC9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E85E6-9649-4E44-BF1F-96CB94D9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1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C800B-5518-4BCD-A32C-601C4F0DEC9F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E85E6-9649-4E44-BF1F-96CB94D9C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3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32F69-8CA6-494B-B514-BA9124E449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8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78240E-FD23-4B21-B0DB-5E21B0B5006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92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32F69-8CA6-494B-B514-BA9124E449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5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mrcouncil.gov/meetings/handouts/Predecisional_letter_LMF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2500" y="457200"/>
            <a:ext cx="7239000" cy="2286000"/>
          </a:xfrm>
          <a:solidFill>
            <a:srgbClr val="448CA2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Problem Resolution </a:t>
            </a:r>
            <a:b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Subcommittee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81000" y="4572000"/>
            <a:ext cx="86868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to the</a:t>
            </a:r>
          </a:p>
          <a:p>
            <a:pPr algn="ctr">
              <a:spcBef>
                <a:spcPts val="600"/>
              </a:spcBef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Council on Federal Labor-Management Relations</a:t>
            </a:r>
          </a:p>
          <a:p>
            <a:pPr algn="ctr">
              <a:spcBef>
                <a:spcPts val="600"/>
              </a:spcBef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15, 2014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9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  <a:solidFill>
            <a:srgbClr val="EBDB67"/>
          </a:solidFill>
        </p:spPr>
        <p:txBody>
          <a:bodyPr>
            <a:norm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Resolution Subcommittee would like to take the following actions: 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to develop resources and tools to help forums overcome barriers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respondents in the following categories:</a:t>
            </a:r>
          </a:p>
          <a:p>
            <a:pPr lvl="2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Where it is possible to match up reports from labor and management for the same forum or labor-management relationship</a:t>
            </a:r>
          </a:p>
          <a:p>
            <a:pPr lvl="2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Where labor, management, or both parties seek assistance</a:t>
            </a:r>
          </a:p>
          <a:p>
            <a:pPr lvl="2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Where there is no forum or working substitute 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Give agencies and unions an opportunity, at the national level, to provide assistance to respondents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forums reporting successes, attempt to identify best practices</a:t>
            </a:r>
          </a:p>
          <a:p>
            <a:pPr lvl="1"/>
            <a:endParaRPr lang="en-US" dirty="0" smtClean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448CA2"/>
          </a:solidFill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LMF Reporting Tool</a:t>
            </a:r>
            <a:b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Recommendations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2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448CA2"/>
          </a:solidFill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Tool Kit Resource Development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solidFill>
            <a:srgbClr val="EBDB67"/>
          </a:solidFill>
        </p:spPr>
        <p:txBody>
          <a:bodyPr/>
          <a:lstStyle/>
          <a:p>
            <a:pPr marL="457200" lvl="1" indent="0" eaLnBrk="1" hangingPunct="1">
              <a:buNone/>
            </a:pPr>
            <a:endParaRPr lang="en-US" dirty="0" smtClean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Pre-Decisional Involvement (PDI)</a:t>
            </a:r>
          </a:p>
          <a:p>
            <a:pPr lvl="2" eaLnBrk="1" hangingPunct="1"/>
            <a:r>
              <a:rPr lang="en-US" sz="28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Interplay </a:t>
            </a:r>
            <a:r>
              <a:rPr lang="en-US" sz="28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between </a:t>
            </a:r>
            <a:r>
              <a:rPr lang="en-US" sz="28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Collective Bargaining </a:t>
            </a:r>
            <a:r>
              <a:rPr lang="en-US" sz="28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and </a:t>
            </a:r>
            <a:r>
              <a:rPr lang="en-US" sz="28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PDI</a:t>
            </a:r>
          </a:p>
          <a:p>
            <a:pPr lvl="2" eaLnBrk="1" hangingPunct="1"/>
            <a:r>
              <a:rPr lang="en-US" sz="28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Protecting Confidential </a:t>
            </a:r>
            <a:r>
              <a:rPr lang="en-US" sz="28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</a:t>
            </a:r>
            <a:r>
              <a:rPr lang="en-US" sz="28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nformation in PDI</a:t>
            </a:r>
          </a:p>
          <a:p>
            <a:pPr marL="457200" lvl="1" indent="0" eaLnBrk="1" hangingPunct="1">
              <a:buNone/>
            </a:pPr>
            <a:endParaRPr lang="en-US" dirty="0" smtClean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Metrics (assistance with identifying, tracking) </a:t>
            </a:r>
          </a:p>
          <a:p>
            <a:pPr eaLnBrk="1" hangingPunct="1">
              <a:buFontTx/>
              <a:buNone/>
            </a:pPr>
            <a:endParaRPr lang="en-US" dirty="0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08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solidFill>
            <a:srgbClr val="EBDB67"/>
          </a:solidFill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Finalized Storyboard for Recorded Webinar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57 Slides/30 minute presentation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000" dirty="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Recording/Narrators: DOD &amp; SIU</a:t>
            </a:r>
            <a:endParaRPr lang="en-US" sz="3000" u="sng" dirty="0" smtClean="0">
              <a:latin typeface="Times New Roman" pitchFamily="18" charset="0"/>
              <a:ea typeface="ＭＳ Ｐゴシック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448CA2"/>
          </a:solidFill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ea typeface="ＭＳ Ｐゴシック"/>
                <a:cs typeface="ＭＳ Ｐゴシック"/>
              </a:rPr>
              <a:t>Metrics – Quick Tip</a:t>
            </a:r>
          </a:p>
        </p:txBody>
      </p:sp>
    </p:spTree>
    <p:extLst>
      <p:ext uri="{BB962C8B-B14F-4D97-AF65-F5344CB8AC3E}">
        <p14:creationId xmlns:p14="http://schemas.microsoft.com/office/powerpoint/2010/main" val="38363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448CA2"/>
          </a:solidFill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accent1"/>
                </a:solidFill>
                <a:latin typeface="Times New Roman" pitchFamily="18" charset="0"/>
                <a:ea typeface="ＭＳ Ｐゴシック"/>
                <a:cs typeface="ＭＳ Ｐゴシック"/>
              </a:rPr>
              <a:t>Metrics – Quick Tip</a:t>
            </a: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1600200"/>
            <a:ext cx="8153401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47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solidFill>
            <a:srgbClr val="EBDB67"/>
          </a:solidFill>
        </p:spPr>
        <p:txBody>
          <a:bodyPr/>
          <a:lstStyle/>
          <a:p>
            <a:pPr marL="457200" lvl="1" indent="0" algn="ctr" eaLnBrk="1" hangingPunct="1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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448CA2"/>
          </a:solidFill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accent1"/>
                </a:solidFill>
                <a:latin typeface="Times New Roman" pitchFamily="18" charset="0"/>
                <a:ea typeface="ＭＳ Ｐゴシック"/>
                <a:cs typeface="ＭＳ Ｐゴシック"/>
              </a:rPr>
              <a:t>Metrics – Quick Tip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82296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37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solidFill>
            <a:srgbClr val="EBDB67"/>
          </a:solidFill>
        </p:spPr>
        <p:txBody>
          <a:bodyPr/>
          <a:lstStyle/>
          <a:p>
            <a:pPr marL="457200" lvl="1" indent="0" algn="ctr" eaLnBrk="1" hangingPunct="1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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448CA2"/>
          </a:solidFill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accent1"/>
                </a:solidFill>
                <a:latin typeface="Times New Roman" pitchFamily="18" charset="0"/>
                <a:ea typeface="ＭＳ Ｐゴシック"/>
                <a:cs typeface="ＭＳ Ｐゴシック"/>
              </a:rPr>
              <a:t>Metrics – Quick Tip</a:t>
            </a:r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82296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89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solidFill>
            <a:srgbClr val="EBDB67"/>
          </a:solidFill>
        </p:spPr>
        <p:txBody>
          <a:bodyPr/>
          <a:lstStyle/>
          <a:p>
            <a:pPr marL="457200" lvl="1" indent="0" algn="ctr" eaLnBrk="1" hangingPunct="1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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448CA2"/>
          </a:solidFill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accent1"/>
                </a:solidFill>
                <a:latin typeface="Times New Roman" pitchFamily="18" charset="0"/>
                <a:ea typeface="ＭＳ Ｐゴシック"/>
                <a:cs typeface="ＭＳ Ｐゴシック"/>
              </a:rPr>
              <a:t>Metrics – Quick Tip</a:t>
            </a:r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82296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6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16442" y="1665767"/>
            <a:ext cx="8117958" cy="4724400"/>
          </a:xfrm>
          <a:solidFill>
            <a:srgbClr val="EBDB67"/>
          </a:solidFill>
        </p:spPr>
        <p:txBody>
          <a:bodyPr/>
          <a:lstStyle/>
          <a:p>
            <a:pPr marL="457200" lvl="1" indent="0" algn="ctr" eaLnBrk="1" hangingPunct="1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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448CA2"/>
          </a:solidFill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accent1"/>
                </a:solidFill>
                <a:latin typeface="Times New Roman" pitchFamily="18" charset="0"/>
                <a:ea typeface="ＭＳ Ｐゴシック"/>
                <a:cs typeface="ＭＳ Ｐゴシック"/>
              </a:rPr>
              <a:t>Metrics – Quick Tip</a:t>
            </a:r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1600200"/>
            <a:ext cx="81534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665767"/>
            <a:ext cx="8077200" cy="4724400"/>
          </a:xfrm>
          <a:solidFill>
            <a:srgbClr val="EBDB67"/>
          </a:solidFill>
        </p:spPr>
        <p:txBody>
          <a:bodyPr/>
          <a:lstStyle/>
          <a:p>
            <a:pPr marL="457200" lvl="1" indent="0" algn="ctr" eaLnBrk="1" hangingPunct="1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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448CA2"/>
          </a:solidFill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accent1"/>
                </a:solidFill>
                <a:latin typeface="Times New Roman" pitchFamily="18" charset="0"/>
                <a:ea typeface="ＭＳ Ｐゴシック"/>
                <a:cs typeface="ＭＳ Ｐゴシック"/>
              </a:rPr>
              <a:t>Metrics – Quick Tip</a:t>
            </a:r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" y="1676400"/>
            <a:ext cx="80772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1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665767"/>
            <a:ext cx="8077200" cy="4724400"/>
          </a:xfrm>
          <a:solidFill>
            <a:srgbClr val="EBDB67"/>
          </a:solidFill>
        </p:spPr>
        <p:txBody>
          <a:bodyPr/>
          <a:lstStyle/>
          <a:p>
            <a:pPr marL="457200" lvl="1" indent="0" algn="ctr" eaLnBrk="1" hangingPunct="1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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448CA2"/>
          </a:solidFill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accent1"/>
                </a:solidFill>
                <a:latin typeface="Times New Roman" pitchFamily="18" charset="0"/>
                <a:ea typeface="ＭＳ Ｐゴシック"/>
                <a:cs typeface="ＭＳ Ｐゴシック"/>
              </a:rPr>
              <a:t>Metrics – Quick Tip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0772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6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448CA2"/>
          </a:solidFill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ea typeface="ＭＳ Ｐゴシック"/>
                <a:cs typeface="Arial" pitchFamily="34" charset="0"/>
              </a:rPr>
              <a:t>Problem Resolution Subcommittee</a:t>
            </a:r>
            <a:endParaRPr lang="en-US" sz="3600" dirty="0" smtClean="0">
              <a:solidFill>
                <a:schemeClr val="bg1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977116" cy="4648200"/>
          </a:xfrm>
          <a:solidFill>
            <a:srgbClr val="EBDB67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b="1" dirty="0" smtClean="0">
                <a:latin typeface="Arial" pitchFamily="34" charset="0"/>
                <a:ea typeface="ＭＳ Ｐゴシック"/>
                <a:cs typeface="Arial" pitchFamily="34" charset="0"/>
              </a:rPr>
              <a:t>Management</a:t>
            </a:r>
            <a:endParaRPr lang="en-US" sz="2000" dirty="0" smtClean="0"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0" indent="0" algn="ctr" eaLnBrk="1" hangingPunct="1">
              <a:buNone/>
            </a:pPr>
            <a:r>
              <a:rPr lang="en-US" sz="1800" dirty="0" smtClean="0">
                <a:latin typeface="Arial" pitchFamily="34" charset="0"/>
                <a:ea typeface="ＭＳ Ｐゴシック"/>
                <a:cs typeface="Arial" pitchFamily="34" charset="0"/>
              </a:rPr>
              <a:t>DoD</a:t>
            </a:r>
          </a:p>
          <a:p>
            <a:pPr marL="0" indent="0" algn="ctr" eaLnBrk="1" hangingPunct="1">
              <a:buNone/>
            </a:pPr>
            <a:r>
              <a:rPr lang="en-US" sz="1800" dirty="0" smtClean="0">
                <a:latin typeface="Arial" pitchFamily="34" charset="0"/>
                <a:ea typeface="ＭＳ Ｐゴシック"/>
                <a:cs typeface="Arial" pitchFamily="34" charset="0"/>
              </a:rPr>
              <a:t>VA</a:t>
            </a:r>
          </a:p>
          <a:p>
            <a:pPr marL="0" indent="0" algn="ctr" eaLnBrk="1" hangingPunct="1">
              <a:buNone/>
            </a:pPr>
            <a:r>
              <a:rPr lang="en-US" sz="1800" dirty="0" smtClean="0">
                <a:latin typeface="Arial" pitchFamily="34" charset="0"/>
                <a:ea typeface="ＭＳ Ｐゴシック"/>
                <a:cs typeface="Arial" pitchFamily="34" charset="0"/>
              </a:rPr>
              <a:t>OMB</a:t>
            </a:r>
            <a:endParaRPr lang="en-US" sz="1800" dirty="0"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0" indent="0" algn="ctr" eaLnBrk="1" hangingPunct="1">
              <a:buNone/>
            </a:pPr>
            <a:r>
              <a:rPr lang="en-US" sz="1800" dirty="0" smtClean="0">
                <a:latin typeface="Arial" pitchFamily="34" charset="0"/>
                <a:ea typeface="ＭＳ Ｐゴシック"/>
                <a:cs typeface="Arial" pitchFamily="34" charset="0"/>
              </a:rPr>
              <a:t>OPM</a:t>
            </a:r>
            <a:endParaRPr lang="en-US" sz="1800" dirty="0"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0" indent="0" algn="ctr" eaLnBrk="1" hangingPunct="1">
              <a:buNone/>
            </a:pPr>
            <a:r>
              <a:rPr lang="en-US" sz="1800" dirty="0" smtClean="0">
                <a:latin typeface="Arial" pitchFamily="34" charset="0"/>
                <a:ea typeface="ＭＳ Ｐゴシック"/>
                <a:cs typeface="Arial" pitchFamily="34" charset="0"/>
              </a:rPr>
              <a:t>USDA-FS</a:t>
            </a:r>
          </a:p>
          <a:p>
            <a:pPr marL="0" indent="0" algn="ctr" eaLnBrk="1" hangingPunct="1">
              <a:buNone/>
            </a:pPr>
            <a:r>
              <a:rPr lang="en-US" sz="1800" dirty="0" smtClean="0">
                <a:latin typeface="Arial" pitchFamily="34" charset="0"/>
                <a:ea typeface="ＭＳ Ｐゴシック"/>
                <a:cs typeface="Arial" pitchFamily="34" charset="0"/>
              </a:rPr>
              <a:t>FEMA</a:t>
            </a:r>
          </a:p>
          <a:p>
            <a:pPr marL="0" indent="0" algn="ctr" eaLnBrk="1" hangingPunct="1">
              <a:buNone/>
            </a:pPr>
            <a:r>
              <a:rPr lang="en-US" sz="1800" dirty="0" smtClean="0">
                <a:latin typeface="Arial" pitchFamily="34" charset="0"/>
                <a:ea typeface="ＭＳ Ｐゴシック"/>
                <a:cs typeface="Arial" pitchFamily="34" charset="0"/>
              </a:rPr>
              <a:t>GSA</a:t>
            </a:r>
          </a:p>
          <a:p>
            <a:pPr marL="0" indent="0" algn="ctr" eaLnBrk="1" hangingPunct="1">
              <a:buNone/>
            </a:pPr>
            <a:r>
              <a:rPr lang="en-US" sz="2000" b="1" dirty="0" smtClean="0">
                <a:latin typeface="Arial" pitchFamily="34" charset="0"/>
                <a:ea typeface="ＭＳ Ｐゴシック"/>
                <a:cs typeface="Arial" pitchFamily="34" charset="0"/>
              </a:rPr>
              <a:t>Management Associations </a:t>
            </a:r>
          </a:p>
          <a:p>
            <a:pPr marL="0" indent="0" algn="ctr" eaLnBrk="1" hangingPunct="1">
              <a:buNone/>
            </a:pPr>
            <a:r>
              <a:rPr lang="en-US" sz="1800" dirty="0" smtClean="0">
                <a:latin typeface="Arial" pitchFamily="34" charset="0"/>
                <a:ea typeface="ＭＳ Ｐゴシック"/>
                <a:cs typeface="Arial" pitchFamily="34" charset="0"/>
              </a:rPr>
              <a:t>FMA</a:t>
            </a:r>
            <a:endParaRPr lang="en-US" sz="1800" dirty="0"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0" indent="0" algn="ctr" eaLnBrk="1" hangingPunct="1">
              <a:buNone/>
            </a:pPr>
            <a:r>
              <a:rPr lang="en-US" sz="1800" dirty="0" smtClean="0">
                <a:latin typeface="Arial" pitchFamily="34" charset="0"/>
                <a:ea typeface="ＭＳ Ｐゴシック"/>
                <a:cs typeface="Arial" pitchFamily="34" charset="0"/>
              </a:rPr>
              <a:t>SEA</a:t>
            </a:r>
            <a:endParaRPr lang="en-US" sz="1800" dirty="0"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0" indent="0" algn="ctr" eaLnBrk="1" hangingPunct="1">
              <a:buNone/>
            </a:pPr>
            <a:endParaRPr lang="en-US" sz="1800" dirty="0" smtClean="0"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18048" y="1600200"/>
            <a:ext cx="167108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Neutrals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FLRA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FMCS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5257800" y="1600200"/>
            <a:ext cx="3429000" cy="4648200"/>
          </a:xfrm>
          <a:prstGeom prst="rect">
            <a:avLst/>
          </a:prstGeom>
          <a:solidFill>
            <a:srgbClr val="EBDB6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Unions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</a:t>
            </a:r>
          </a:p>
          <a:p>
            <a:pPr marL="0" indent="0" algn="ctr" eaLnBrk="1" hangingPunct="1"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AFGE</a:t>
            </a:r>
          </a:p>
          <a:p>
            <a:pPr marL="0" indent="0" algn="ctr" eaLnBrk="1" hangingPunct="1"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Teamsters</a:t>
            </a:r>
          </a:p>
          <a:p>
            <a:pPr marL="0" indent="0" algn="ctr" eaLnBrk="1" hangingPunct="1"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IFPTE</a:t>
            </a:r>
          </a:p>
          <a:p>
            <a:pPr marL="0" indent="0" algn="ctr" eaLnBrk="1" hangingPunct="1"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NAGE</a:t>
            </a:r>
          </a:p>
          <a:p>
            <a:pPr marL="0" indent="0" algn="ctr" eaLnBrk="1" hangingPunct="1"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NFFE</a:t>
            </a:r>
            <a:endParaRPr lang="en-US" sz="1800" dirty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NTEU</a:t>
            </a:r>
          </a:p>
          <a:p>
            <a:pPr marL="0" indent="0" algn="ctr" eaLnBrk="1" hangingPunct="1"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Seafarers</a:t>
            </a:r>
          </a:p>
          <a:p>
            <a:pPr marL="0" indent="0" algn="ctr" eaLnBrk="1" hangingPunct="1"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ACT</a:t>
            </a:r>
          </a:p>
          <a:p>
            <a:pPr eaLnBrk="1" hangingPunct="1">
              <a:buFontTx/>
              <a:buNone/>
            </a:pPr>
            <a:endParaRPr lang="en-US" sz="1800" i="1" dirty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0" indent="0" eaLnBrk="1" hangingPunct="1">
              <a:buFontTx/>
              <a:buNone/>
            </a:pPr>
            <a:endParaRPr lang="en-US" sz="1800" dirty="0" smtClean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8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solidFill>
            <a:srgbClr val="EBDB67"/>
          </a:solidFill>
        </p:spPr>
        <p:txBody>
          <a:bodyPr/>
          <a:lstStyle/>
          <a:p>
            <a:pPr marL="0" indent="0" algn="ctr" eaLnBrk="1" hangingPunct="1">
              <a:buClr>
                <a:schemeClr val="tx1"/>
              </a:buClr>
              <a:buNone/>
            </a:pPr>
            <a:endParaRPr lang="en-US" sz="7200" dirty="0" smtClean="0">
              <a:latin typeface="Times New Roman" pitchFamily="18" charset="0"/>
              <a:ea typeface="ＭＳ Ｐゴシック"/>
              <a:cs typeface="Times New Roman" pitchFamily="18" charset="0"/>
              <a:sym typeface="Wingdings"/>
            </a:endParaRPr>
          </a:p>
          <a:p>
            <a:pPr marL="0" indent="0" algn="ctr" eaLnBrk="1" hangingPunct="1">
              <a:buClr>
                <a:schemeClr val="tx1"/>
              </a:buClr>
              <a:buNone/>
            </a:pPr>
            <a:r>
              <a:rPr lang="en-US" sz="3600" dirty="0" smtClean="0">
                <a:latin typeface="Times New Roman" pitchFamily="18" charset="0"/>
                <a:ea typeface="ＭＳ Ｐゴシック"/>
                <a:cs typeface="Times New Roman" pitchFamily="18" charset="0"/>
                <a:sym typeface="Wingdings"/>
              </a:rPr>
              <a:t>Questions?</a:t>
            </a:r>
            <a:endParaRPr lang="en-US" sz="3600" dirty="0">
              <a:latin typeface="Times New Roman" pitchFamily="18" charset="0"/>
              <a:ea typeface="ＭＳ Ｐゴシック"/>
              <a:cs typeface="Times New Roman" pitchFamily="18" charset="0"/>
              <a:sym typeface="Wingdings"/>
            </a:endParaRPr>
          </a:p>
          <a:p>
            <a:pPr marL="0" indent="0" algn="ctr" eaLnBrk="1" hangingPunct="1">
              <a:buClr>
                <a:schemeClr val="tx1"/>
              </a:buClr>
              <a:buNone/>
            </a:pPr>
            <a:r>
              <a:rPr lang="en-US" sz="7200" dirty="0" smtClean="0">
                <a:latin typeface="Times New Roman" pitchFamily="18" charset="0"/>
                <a:ea typeface="ＭＳ Ｐゴシック"/>
                <a:cs typeface="Times New Roman" pitchFamily="18" charset="0"/>
                <a:sym typeface="Wingdings"/>
              </a:rPr>
              <a:t></a:t>
            </a:r>
            <a:endParaRPr lang="en-US" sz="7200" dirty="0" smtClean="0">
              <a:latin typeface="Times New Roman" pitchFamily="18" charset="0"/>
              <a:ea typeface="ＭＳ Ｐゴシック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448CA2"/>
          </a:solidFill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accent1"/>
                </a:solidFill>
                <a:latin typeface="Times New Roman" pitchFamily="18" charset="0"/>
                <a:ea typeface="ＭＳ Ｐゴシック"/>
                <a:cs typeface="ＭＳ Ｐゴシック"/>
              </a:rPr>
              <a:t>Problem Resolution Subcommittee</a:t>
            </a:r>
          </a:p>
        </p:txBody>
      </p:sp>
    </p:spTree>
    <p:extLst>
      <p:ext uri="{BB962C8B-B14F-4D97-AF65-F5344CB8AC3E}">
        <p14:creationId xmlns:p14="http://schemas.microsoft.com/office/powerpoint/2010/main" val="104286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solidFill>
            <a:srgbClr val="EBDB67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2013, the Problem Resolution Subcommittee developed the LMF Reporting Tool for the following purposes: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a mechanism for LMFs to bring specific problems to the attention of the National Council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common barriers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Find examples of best practices of successful forums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448CA2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Labor-Management Forum (LMF) </a:t>
            </a:r>
            <a:b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Reporting Tool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7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solidFill>
            <a:srgbClr val="EBDB67"/>
          </a:solidFill>
        </p:spPr>
        <p:txBody>
          <a:bodyPr>
            <a:norm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Reports collected, May 2013 through January 2014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780 total reports received 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191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submitted on behalf of labor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508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submitted on behalf of management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45 submitted on behalf of “other”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(such as facilitators)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Remaining respondents did not identify on whose behalf the report was submitted</a:t>
            </a:r>
          </a:p>
          <a:p>
            <a:pPr eaLnBrk="1" hangingPunct="1">
              <a:buFontTx/>
              <a:buNone/>
            </a:pPr>
            <a:endParaRPr lang="en-US" dirty="0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448CA2"/>
          </a:solidFill>
        </p:spPr>
        <p:txBody>
          <a:bodyPr/>
          <a:lstStyle/>
          <a:p>
            <a:pPr eaLnBrk="1" hangingPunct="1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LMF Reporting Tool 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– Response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9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448CA2"/>
          </a:solidFill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Data Limitations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rgbClr val="EBDB67"/>
          </a:solidFill>
        </p:spPr>
        <p:txBody>
          <a:bodyPr>
            <a:normAutofit fontScale="92500" lnSpcReduction="10000"/>
          </a:bodyPr>
          <a:lstStyle/>
          <a:p>
            <a:r>
              <a:rPr lang="en-US" sz="30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Response rate is difficult to calculate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Difficult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to match up labor and management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responses, based on lack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of standardization in how respondents identified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forums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Difficult to control for responses covering forums that exist either at, above, or below the level of recognition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All responses given the same weight, regardless of how many bargaining units or employees are covered by each report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55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879599" y="3091656"/>
          <a:ext cx="5384801" cy="1543050"/>
        </p:xfrm>
        <a:graphic>
          <a:graphicData uri="http://schemas.openxmlformats.org/drawingml/2006/table">
            <a:tbl>
              <a:tblPr/>
              <a:tblGrid>
                <a:gridCol w="2797796"/>
                <a:gridCol w="517401"/>
                <a:gridCol w="517401"/>
                <a:gridCol w="517401"/>
                <a:gridCol w="517401"/>
                <a:gridCol w="517401"/>
              </a:tblGrid>
              <a:tr h="59055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  Does the labor-management relationship about which you are reporting have a forum, committee or council in accordance with Sec. 3(a)(i) of Executive Order 13522?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Mgmt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Unsure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448CA2"/>
          </a:solidFill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LMF Reporting Tool Results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1596078"/>
            <a:ext cx="8229600" cy="4525963"/>
          </a:xfrm>
          <a:prstGeom prst="rect">
            <a:avLst/>
          </a:prstGeom>
          <a:solidFill>
            <a:srgbClr val="EBDB67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dirty="0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53854"/>
              </p:ext>
            </p:extLst>
          </p:nvPr>
        </p:nvGraphicFramePr>
        <p:xfrm>
          <a:off x="1524000" y="3124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Mgmt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NR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       545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Unsure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19812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Does the labor-management relationship about which you are reporting have a forum, committee or council in accordance with Sec. 3(a)(i) of Executive Order 13522?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0201" y="5029200"/>
            <a:ext cx="6019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(shows numbers of responses contained in reports; some reports cover multiple bargaining units)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60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448CA2"/>
          </a:solidFill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LMF Reporting Tool Analysis</a:t>
            </a:r>
          </a:p>
        </p:txBody>
      </p:sp>
      <p:sp>
        <p:nvSpPr>
          <p:cNvPr id="7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  <a:solidFill>
            <a:srgbClr val="EBDB67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600" dirty="0" smtClean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In analyzing responses related to frequency of use of pre-decisional involvement (PDI) and barriers, the group considered labor and management responses separately </a:t>
            </a:r>
          </a:p>
          <a:p>
            <a:pPr marL="0" indent="0">
              <a:buNone/>
            </a:pPr>
            <a:endParaRPr lang="en-US" sz="2600" dirty="0" smtClean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r>
              <a:rPr lang="en-US" sz="26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This was done by calculating percentages of responses received in each category (total, labor, management, no response, other)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 noGrp="1"/>
          </p:cNvSpPr>
          <p:nvPr>
            <p:ph idx="1"/>
          </p:nvPr>
        </p:nvSpPr>
        <p:spPr>
          <a:xfrm>
            <a:off x="533400" y="304800"/>
            <a:ext cx="8229600" cy="6096000"/>
          </a:xfrm>
          <a:prstGeom prst="rect">
            <a:avLst/>
          </a:prstGeom>
          <a:solidFill>
            <a:srgbClr val="EBDB67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early section of the report asked respondents, “How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frequently does your forum engage in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pre-decisional involvement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(PDI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)?” </a:t>
            </a:r>
          </a:p>
          <a:p>
            <a:pPr marL="457200" lvl="1" indent="0">
              <a:buNone/>
            </a:pPr>
            <a:endParaRPr lang="en-US" dirty="0" smtClean="0">
              <a:latin typeface="Times New Roman" pitchFamily="18" charset="0"/>
              <a:ea typeface="ＭＳ Ｐゴシック"/>
              <a:cs typeface="ＭＳ Ｐゴシック"/>
            </a:endParaRPr>
          </a:p>
          <a:p>
            <a:pPr marL="457200" lvl="1" indent="0">
              <a:buNone/>
            </a:pPr>
            <a:endParaRPr lang="en-US" dirty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8237"/>
              </p:ext>
            </p:extLst>
          </p:nvPr>
        </p:nvGraphicFramePr>
        <p:xfrm>
          <a:off x="997449" y="2286000"/>
          <a:ext cx="7086602" cy="2899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233"/>
                <a:gridCol w="974408"/>
                <a:gridCol w="1062990"/>
                <a:gridCol w="1240155"/>
                <a:gridCol w="974408"/>
                <a:gridCol w="974408"/>
              </a:tblGrid>
              <a:tr h="4143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Mgmt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NR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20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﻿Constantly </a:t>
                      </a:r>
                      <a:endParaRPr lang="en-US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</a:tr>
              <a:tr h="38483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Often </a:t>
                      </a:r>
                      <a:endParaRPr lang="en-US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</a:tr>
              <a:tr h="420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Not often </a:t>
                      </a:r>
                      <a:endParaRPr lang="en-US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  <a:tr h="420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Not at all </a:t>
                      </a:r>
                      <a:endParaRPr lang="en-US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</a:tr>
              <a:tr h="420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Unsure </a:t>
                      </a:r>
                      <a:endParaRPr lang="en-US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  <a:tr h="42005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</a:rPr>
                        <a:t>No Response</a:t>
                      </a:r>
                      <a:endParaRPr lang="en-US" sz="18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7449" y="52578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(numbers </a:t>
            </a:r>
            <a:r>
              <a:rPr lang="en-US" dirty="0"/>
              <a:t>listed are percentages of responses received in each category (total, labor, </a:t>
            </a:r>
            <a:r>
              <a:rPr lang="en-US" dirty="0" err="1"/>
              <a:t>mgmt</a:t>
            </a:r>
            <a:r>
              <a:rPr lang="en-US" dirty="0"/>
              <a:t>, NR, </a:t>
            </a:r>
            <a:r>
              <a:rPr lang="en-US" dirty="0" smtClean="0"/>
              <a:t>other))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54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381000"/>
            <a:ext cx="8153400" cy="6132731"/>
          </a:xfrm>
          <a:prstGeom prst="rect">
            <a:avLst/>
          </a:prstGeom>
          <a:solidFill>
            <a:srgbClr val="EBDB67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1200"/>
              </a:spcBef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None/>
            </a:pPr>
            <a:endParaRPr lang="en-US" dirty="0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78575"/>
              </p:ext>
            </p:extLst>
          </p:nvPr>
        </p:nvGraphicFramePr>
        <p:xfrm>
          <a:off x="762000" y="1752600"/>
          <a:ext cx="7467600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762000"/>
                <a:gridCol w="762000"/>
                <a:gridCol w="838200"/>
                <a:gridCol w="609600"/>
                <a:gridCol w="7620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Mgmt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NR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Trust or relationship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Scheduling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Pre-Decisional</a:t>
                      </a:r>
                      <a:r>
                        <a:rPr lang="en-US" baseline="0" dirty="0" smtClean="0"/>
                        <a:t> Involvement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Lack of Involvement of </a:t>
                      </a:r>
                    </a:p>
                    <a:p>
                      <a:pPr algn="r"/>
                      <a:r>
                        <a:rPr lang="en-US" dirty="0" smtClean="0"/>
                        <a:t>Decision-Makers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Decision making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Communication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Understanding Executive Order 13522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Geographic dispersion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5334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Section III of the reporting tool asked respondents, “What are the most significant barriers presently encountered by the forum? Or in the absence of a forum, have prevented a forum from being established. Please </a:t>
            </a:r>
            <a:r>
              <a:rPr lang="en-US" b="1" dirty="0" smtClean="0"/>
              <a:t>do not </a:t>
            </a:r>
            <a:r>
              <a:rPr lang="en-US" dirty="0" smtClean="0"/>
              <a:t>select more than three.”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1BFA-FEA3-4B23-A15F-3100A4F6BE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7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914</Words>
  <Application>Microsoft Office PowerPoint</Application>
  <PresentationFormat>On-screen Show (4:3)</PresentationFormat>
  <Paragraphs>296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Office Theme</vt:lpstr>
      <vt:lpstr>1_Office Theme</vt:lpstr>
      <vt:lpstr>Default Design</vt:lpstr>
      <vt:lpstr>2_Office Theme</vt:lpstr>
      <vt:lpstr>Problem Resolution  Subcommittee</vt:lpstr>
      <vt:lpstr>Problem Resolution Subcommittee</vt:lpstr>
      <vt:lpstr>Labor-Management Forum (LMF)  Reporting Tool</vt:lpstr>
      <vt:lpstr>LMF Reporting Tool – Response</vt:lpstr>
      <vt:lpstr>Data Limitations</vt:lpstr>
      <vt:lpstr>LMF Reporting Tool Results</vt:lpstr>
      <vt:lpstr>LMF Reporting Tool Analysis</vt:lpstr>
      <vt:lpstr>PowerPoint Presentation</vt:lpstr>
      <vt:lpstr>PowerPoint Presentation</vt:lpstr>
      <vt:lpstr>LMF Reporting Tool  Recommendations </vt:lpstr>
      <vt:lpstr>Tool Kit Resource Development</vt:lpstr>
      <vt:lpstr>Metrics – Quick Tip</vt:lpstr>
      <vt:lpstr>Metrics – Quick Tip</vt:lpstr>
      <vt:lpstr>Metrics – Quick Tip</vt:lpstr>
      <vt:lpstr>Metrics – Quick Tip</vt:lpstr>
      <vt:lpstr>Metrics – Quick Tip</vt:lpstr>
      <vt:lpstr>Metrics – Quick Tip</vt:lpstr>
      <vt:lpstr>Metrics – Quick Tip</vt:lpstr>
      <vt:lpstr>Metrics – Quick Tip</vt:lpstr>
      <vt:lpstr>Problem Resolution Subcommittee</vt:lpstr>
    </vt:vector>
  </TitlesOfParts>
  <Company>Office of Personnel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Labor-Management Forum (LMF)  Reporting Tool</dc:title>
  <dc:creator>Hannah, Katherine</dc:creator>
  <cp:lastModifiedBy>Jones, Amanda</cp:lastModifiedBy>
  <cp:revision>19</cp:revision>
  <dcterms:created xsi:type="dcterms:W3CDTF">2013-12-30T14:46:45Z</dcterms:created>
  <dcterms:modified xsi:type="dcterms:W3CDTF">2014-01-10T19:56:36Z</dcterms:modified>
</cp:coreProperties>
</file>